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9"/>
  </p:notesMasterIdLst>
  <p:handoutMasterIdLst>
    <p:handoutMasterId r:id="rId30"/>
  </p:handoutMasterIdLst>
  <p:sldIdLst>
    <p:sldId id="265" r:id="rId6"/>
    <p:sldId id="266" r:id="rId7"/>
    <p:sldId id="273" r:id="rId8"/>
    <p:sldId id="290" r:id="rId9"/>
    <p:sldId id="275" r:id="rId10"/>
    <p:sldId id="291" r:id="rId11"/>
    <p:sldId id="292" r:id="rId12"/>
    <p:sldId id="293" r:id="rId13"/>
    <p:sldId id="276" r:id="rId14"/>
    <p:sldId id="294" r:id="rId15"/>
    <p:sldId id="308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7906" autoAdjust="0"/>
  </p:normalViewPr>
  <p:slideViewPr>
    <p:cSldViewPr>
      <p:cViewPr>
        <p:scale>
          <a:sx n="65" d="100"/>
          <a:sy n="65" d="100"/>
        </p:scale>
        <p:origin x="-7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evodi\Fiskalni%20savet\Chart%20in%20Microsoft%20Office%20Word-Summary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738286077469047E-2"/>
          <c:y val="3.5891410203040632E-2"/>
          <c:w val="0.79169662088203097"/>
          <c:h val="0.80859042991109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'Fiskalna strategija'!$J$24</c:f>
              <c:strCache>
                <c:ptCount val="1"/>
                <c:pt idx="0">
                  <c:v>Fiscal strategy - planned deficit</c:v>
                </c:pt>
              </c:strCache>
            </c:strRef>
          </c:tx>
          <c:spPr>
            <a:solidFill>
              <a:srgbClr val="9BD4FF"/>
            </a:solidFill>
            <a:ln>
              <a:noFill/>
            </a:ln>
          </c:spPr>
          <c:invertIfNegative val="0"/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strategija'!$J$25:$J$30</c:f>
              <c:numCache>
                <c:formatCode>General</c:formatCode>
                <c:ptCount val="6"/>
                <c:pt idx="0">
                  <c:v>5.5</c:v>
                </c:pt>
                <c:pt idx="1">
                  <c:v>6.6</c:v>
                </c:pt>
                <c:pt idx="2">
                  <c:v>3.7</c:v>
                </c:pt>
                <c:pt idx="3">
                  <c:v>4</c:v>
                </c:pt>
                <c:pt idx="4">
                  <c:v>2.65</c:v>
                </c:pt>
                <c:pt idx="5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01-4A7D-88DE-AEC45A447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7152"/>
        <c:axId val="46098688"/>
      </c:barChart>
      <c:lineChart>
        <c:grouping val="standard"/>
        <c:varyColors val="0"/>
        <c:ser>
          <c:idx val="1"/>
          <c:order val="1"/>
          <c:tx>
            <c:strRef>
              <c:f>'Fiskalna strategija'!$K$24</c:f>
              <c:strCache>
                <c:ptCount val="1"/>
                <c:pt idx="0">
                  <c:v>Fiscal strategy - public debt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strategija'!$K$25:$K$30</c:f>
              <c:numCache>
                <c:formatCode>0.0%</c:formatCode>
                <c:ptCount val="6"/>
                <c:pt idx="0">
                  <c:v>0.61438043915138707</c:v>
                </c:pt>
                <c:pt idx="1">
                  <c:v>0.71799999999999997</c:v>
                </c:pt>
                <c:pt idx="2">
                  <c:v>0.77033010291304516</c:v>
                </c:pt>
                <c:pt idx="3">
                  <c:v>0.79608016822901795</c:v>
                </c:pt>
                <c:pt idx="4">
                  <c:v>0.79083738047031349</c:v>
                </c:pt>
                <c:pt idx="5">
                  <c:v>0.76086614292478927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01-4A7D-88DE-AEC45A447FF7}"/>
            </c:ext>
          </c:extLst>
        </c:ser>
        <c:ser>
          <c:idx val="2"/>
          <c:order val="2"/>
          <c:tx>
            <c:strRef>
              <c:f>'Fiskalna strategija'!$L$24</c:f>
              <c:strCache>
                <c:ptCount val="1"/>
                <c:pt idx="0">
                  <c:v>Fiscal Council - public debt with risks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lgDash"/>
            </a:ln>
          </c:spPr>
          <c:marker>
            <c:symbol val="none"/>
          </c:marker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strategija'!$L$25:$L$30</c:f>
              <c:numCache>
                <c:formatCode>General</c:formatCode>
                <c:ptCount val="6"/>
                <c:pt idx="2" formatCode="0.0%">
                  <c:v>0.77033010291304516</c:v>
                </c:pt>
                <c:pt idx="3" formatCode="0.0%">
                  <c:v>0.79608016822901795</c:v>
                </c:pt>
                <c:pt idx="4" formatCode="0.0%">
                  <c:v>0.80994397142845564</c:v>
                </c:pt>
                <c:pt idx="5" formatCode="0.0%">
                  <c:v>0.81770850199595069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01-4A7D-88DE-AEC45A447FF7}"/>
            </c:ext>
          </c:extLst>
        </c:ser>
        <c:ser>
          <c:idx val="3"/>
          <c:order val="3"/>
          <c:tx>
            <c:strRef>
              <c:f>'Fiskalna strategija'!$M$24</c:f>
              <c:strCache>
                <c:ptCount val="1"/>
                <c:pt idx="0">
                  <c:v>Fiscal council - public debt with no reforms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2"/>
            <c:marker>
              <c:symbol val="circle"/>
              <c:size val="8"/>
              <c:spPr>
                <a:solidFill>
                  <a:srgbClr val="0070C0"/>
                </a:solidFill>
                <a:ln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301-4A7D-88DE-AEC45A447FF7}"/>
              </c:ext>
            </c:extLst>
          </c:dPt>
          <c:cat>
            <c:numRef>
              <c:f>'Fiskalna strategija'!$I$25:$I$30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'Fiskalna strategija'!$M$25:$M$30</c:f>
              <c:numCache>
                <c:formatCode>General</c:formatCode>
                <c:ptCount val="6"/>
                <c:pt idx="2" formatCode="0.0%">
                  <c:v>0.77</c:v>
                </c:pt>
                <c:pt idx="3" formatCode="0.0%">
                  <c:v>0.80588158984361913</c:v>
                </c:pt>
                <c:pt idx="4" formatCode="0.0%">
                  <c:v>0.83518916760385353</c:v>
                </c:pt>
                <c:pt idx="5" formatCode="0.0%">
                  <c:v>0.86571697566573802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301-4A7D-88DE-AEC45A447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02784"/>
        <c:axId val="46100864"/>
      </c:lineChart>
      <c:catAx>
        <c:axId val="460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46098688"/>
        <c:crosses val="autoZero"/>
        <c:auto val="1"/>
        <c:lblAlgn val="ctr"/>
        <c:lblOffset val="100"/>
        <c:noMultiLvlLbl val="0"/>
      </c:catAx>
      <c:valAx>
        <c:axId val="46098688"/>
        <c:scaling>
          <c:orientation val="minMax"/>
          <c:max val="8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 dirty="0"/>
                  <a:t>Fiscal Deficit (%</a:t>
                </a:r>
                <a:r>
                  <a:rPr lang="en-US" baseline="0" dirty="0"/>
                  <a:t> of GDP</a:t>
                </a:r>
                <a:r>
                  <a:rPr lang="sr-Cyrl-RS"/>
                  <a:t>)</a:t>
                </a:r>
              </a:p>
            </c:rich>
          </c:tx>
          <c:layout>
            <c:manualLayout>
              <c:xMode val="edge"/>
              <c:yMode val="edge"/>
              <c:x val="5.734260795875864E-3"/>
              <c:y val="0.2369898779916909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Times New Roman" pitchFamily="18" charset="0"/>
                <a:ea typeface="Trebuchet MS"/>
                <a:cs typeface="Times New Roman" pitchFamily="18" charset="0"/>
              </a:defRPr>
            </a:pPr>
            <a:endParaRPr lang="en-US"/>
          </a:p>
        </c:txPr>
        <c:crossAx val="46097152"/>
        <c:crosses val="autoZero"/>
        <c:crossBetween val="between"/>
        <c:majorUnit val="1"/>
      </c:valAx>
      <c:valAx>
        <c:axId val="46100864"/>
        <c:scaling>
          <c:orientation val="minMax"/>
          <c:min val="0.60000000000000053"/>
        </c:scaling>
        <c:delete val="0"/>
        <c:axPos val="r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 dirty="0"/>
                  <a:t>Public debt </a:t>
                </a:r>
                <a:r>
                  <a:rPr lang="sr-Cyrl-RS"/>
                  <a:t> (% </a:t>
                </a:r>
                <a:r>
                  <a:rPr lang="en-US" dirty="0"/>
                  <a:t>of GDP</a:t>
                </a:r>
                <a:r>
                  <a:rPr lang="sr-Cyrl-RS"/>
                  <a:t>)</a:t>
                </a:r>
              </a:p>
            </c:rich>
          </c:tx>
          <c:layout>
            <c:manualLayout>
              <c:xMode val="edge"/>
              <c:yMode val="edge"/>
              <c:x val="0.95572519802737665"/>
              <c:y val="0.28031030190089901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lang="en-GB" sz="1000"/>
            </a:pPr>
            <a:endParaRPr lang="en-US"/>
          </a:p>
        </c:txPr>
        <c:crossAx val="46102784"/>
        <c:crosses val="max"/>
        <c:crossBetween val="between"/>
      </c:valAx>
      <c:catAx>
        <c:axId val="46102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1008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496616363657324E-2"/>
          <c:y val="0.88623070173693752"/>
          <c:w val="0.9239435407323715"/>
          <c:h val="9.2680663373844716E-2"/>
        </c:manualLayout>
      </c:layout>
      <c:overlay val="0"/>
      <c:txPr>
        <a:bodyPr/>
        <a:lstStyle/>
        <a:p>
          <a:pPr>
            <a:defRPr lang="en-GB"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1" y="0"/>
            <a:ext cx="2972547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6535D-96AA-4B4F-A77A-2D743329A8E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72547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1" y="9428243"/>
            <a:ext cx="2972547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7BC6B-8320-411F-8A80-C589FE6754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43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pPr/>
              <a:t>14.3.2016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56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81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5414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1535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4937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78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58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pPr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80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147-36A9-4C96-8E2C-9C7F7BCB09D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66AA-53EF-4CBC-88AB-AB7C61E8D39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AE89-79F3-48D9-8A88-42DED1C408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9DF24-3D4C-4A90-B23D-5FAFD8B5EC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835C-04AA-48FE-92E9-8C7DD66245D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3FAA-C6D6-4EB4-B412-305863E53EF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C914-5A55-4FE1-BC25-81B0A573AB1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FA8A-75CF-4EA8-B1C2-E820E9D886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1AD6-6790-462D-82B8-034817493AA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9F07-62B3-4613-8034-1A31B851DD6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6C6B-DD76-410B-9D59-D45D93C75F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C2A4-F165-41F2-9440-E26EAE41D0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AB94-D21A-4319-9228-3F4E6B3637C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5949-AD2F-4CD4-9530-B8D3BDCFDB2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2568-D769-4E7B-8806-2FB616B0ED0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274996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736687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895546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109859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471047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798935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58157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87F-D25A-4C25-9D73-A451E98D171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4778232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311391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179597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4481693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80534-647A-4DDE-BBD6-0B6AE48677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82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979A-5EE7-4B46-BD07-7DD3DBEC9A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28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CA10-3202-470A-80BE-290EDFBA0C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3605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30384-AC5B-493B-A0CB-D9DFAE780F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1022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C114-C5AE-46BE-B8A8-AC54C76B08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170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CA114-59A9-4917-B113-1C598EB08B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45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17D9-5366-4D93-84BF-A395F14ED4E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2E1-B317-4766-9F51-B66B9CF2D3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6573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E0E52-C88D-4243-AD19-7459F840B9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9220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8C214-381C-4ABF-A164-221E58BFC0C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6536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45F8-CC34-4B98-A9DF-C4B19889C4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685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EA0EF-5FC7-46A4-8DA1-4BFAB16767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64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588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568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91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113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54BA-B6CC-4C96-B7F0-A90C326270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332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778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133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490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05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6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5CCF-7955-47B7-8F56-2255C782A21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D30B6-2823-4614-9492-134BACBFCA0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E252-531A-49C5-9BAA-5F884AE036B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235C-C80F-4D79-AA8E-B6C95D78D48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86072-0571-4D7B-971F-39D0B4DA628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60A70-4DDB-4245-B599-4CA7CBFE6B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14.3.2016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sym typeface="Calibri"/>
              </a:rPr>
              <a:pPr hangingPunct="0"/>
              <a:t>‹#›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6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F16F6-5865-43E6-940D-70358D8DDBC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4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6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  <a:endParaRPr lang="sr-Latn-C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March 2,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sr-Latn-CS" altLang="sr-Latn-R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96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Aft>
                <a:spcPct val="0"/>
              </a:spcAft>
            </a:pPr>
            <a:r>
              <a:rPr lang="en-US" altLang="sr-Latn-R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ASSESSMENT OF THE FISCAL STRATEGY FOR 2016 AND ISSUES IN THE IMPLEMENTATION OF STRUCTURAL REFORMS</a:t>
            </a: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246"/>
          </a:xfrm>
        </p:spPr>
        <p:txBody>
          <a:bodyPr/>
          <a:lstStyle/>
          <a:p>
            <a:pPr eaLnBrk="1" hangingPunct="1"/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Fiscal measures insufficient for successful consolidation</a:t>
            </a:r>
            <a:endParaRPr lang="sr-Latn-CS" alt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 strong public expenditure cut is planned in the Fiscal Strategy, along with the deficit decrease to 1.8% of GDP in 2018, which is a good target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For the deficit to be decreased from 3.7% of GDP in 2015, it would take permanent savings of about 2.3% of GDP as the “true” deficit going into 2016 is a little over 4% of GDP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There are no measures powerful or credible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enough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supporting the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plan, to ensure the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halt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public debt growth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Downsizing has been unrealistic and doomed to fail from the beginning, so it will not achieve the planned savings (plans too ambitious with no precise analyses)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pension and salary freeze have already been abandoned and new increases announced</a:t>
            </a: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Subsidy reduction has been planned for years, without well prepared measures (agriculture, public media outlets...)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There is a realistic danger of accomplishing only 0.5% of GDP in permanent savings, keeping the deficit permanently at about 3.5% of GDP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growth of public debt compared to GDP would not stop and Serbia would once again approach a </a:t>
            </a:r>
            <a:r>
              <a:rPr lang="sr-Latn-RS" sz="1800" dirty="0" err="1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err="1">
                <a:latin typeface="Times New Roman" pitchFamily="18" charset="0"/>
                <a:cs typeface="Times New Roman" pitchFamily="18" charset="0"/>
              </a:rPr>
              <a:t>outbreak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point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1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77473" cy="1988840"/>
          </a:xfrm>
        </p:spPr>
        <p:txBody>
          <a:bodyPr/>
          <a:lstStyle/>
          <a:p>
            <a:pPr indent="176213" eaLnBrk="1" hangingPunct="1"/>
            <a:r>
              <a:rPr lang="sr-Latn-RS" altLang="sr-Latn-RS" sz="2600" dirty="0">
                <a:latin typeface="Times New Roman" pitchFamily="18" charset="0"/>
                <a:cs typeface="Times New Roman" pitchFamily="18" charset="0"/>
              </a:rPr>
              <a:t>Public debt projections for the Republic of Serbia 2016-2018</a:t>
            </a:r>
            <a:r>
              <a:rPr lang="sr-Cyrl-RS" altLang="sr-Latn-R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altLang="sr-Latn-RS" sz="2400" dirty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altLang="sr-Latn-RS" sz="2200" dirty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2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altLang="sr-Latn-R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altLang="sr-Latn-RS" sz="2000" dirty="0">
                <a:latin typeface="Times New Roman" pitchFamily="18" charset="0"/>
                <a:cs typeface="Times New Roman" pitchFamily="18" charset="0"/>
              </a:rPr>
              <a:t>State enterprise reform with salary and pension freeze (green)</a:t>
            </a:r>
            <a:br>
              <a:rPr lang="sr-Latn-RS" altLang="sr-Latn-RS" sz="2000" dirty="0">
                <a:latin typeface="Times New Roman" pitchFamily="18" charset="0"/>
                <a:cs typeface="Times New Roman" pitchFamily="18" charset="0"/>
              </a:rPr>
            </a:br>
            <a:r>
              <a:rPr lang="sr-Latn-RS" altLang="sr-Latn-RS" sz="2000" dirty="0">
                <a:latin typeface="Times New Roman" pitchFamily="18" charset="0"/>
                <a:cs typeface="Times New Roman" pitchFamily="18" charset="0"/>
              </a:rPr>
              <a:t>2. No salary and pension freeze (blue)</a:t>
            </a:r>
            <a:br>
              <a:rPr lang="sr-Latn-RS" altLang="sr-Latn-RS" sz="2000" dirty="0">
                <a:latin typeface="Times New Roman" pitchFamily="18" charset="0"/>
                <a:cs typeface="Times New Roman" pitchFamily="18" charset="0"/>
              </a:rPr>
            </a:br>
            <a:r>
              <a:rPr lang="sr-Latn-RS" altLang="sr-Latn-RS" sz="2000" dirty="0">
                <a:latin typeface="Times New Roman" pitchFamily="18" charset="0"/>
                <a:cs typeface="Times New Roman" pitchFamily="18" charset="0"/>
              </a:rPr>
              <a:t>3. No reform of public enterprises (red)</a:t>
            </a:r>
            <a:endParaRPr lang="sr-Latn-CS" alt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000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67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1" y="109539"/>
            <a:ext cx="9144000" cy="871190"/>
          </a:xfrm>
          <a:prstGeom prst="rect">
            <a:avLst/>
          </a:prstGeom>
        </p:spPr>
        <p:txBody>
          <a:bodyPr>
            <a:noAutofit/>
          </a:bodyPr>
          <a:lstStyle>
            <a:lvl1pPr defTabSz="850391">
              <a:defRPr sz="362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sr-Latn-RS" sz="3100" dirty="0"/>
              <a:t>There is a lack of </a:t>
            </a:r>
            <a:r>
              <a:rPr lang="sr-Latn-RS" sz="3100" dirty="0" err="1"/>
              <a:t>decisiveness</a:t>
            </a:r>
            <a:r>
              <a:rPr lang="sr-Latn-RS" sz="3100" dirty="0"/>
              <a:t> in</a:t>
            </a:r>
            <a:r>
              <a:rPr lang="en-GB" sz="3100" dirty="0"/>
              <a:t> resolving the status of enterprises in</a:t>
            </a:r>
            <a:r>
              <a:rPr lang="sr-Latn-RS" sz="3100" dirty="0"/>
              <a:t> </a:t>
            </a:r>
            <a:r>
              <a:rPr lang="sr-Latn-RS" sz="3100" dirty="0" err="1">
                <a:solidFill>
                  <a:schemeClr val="tx1"/>
                </a:solidFill>
              </a:rPr>
              <a:t>privatization</a:t>
            </a:r>
            <a:r>
              <a:rPr lang="sr-Latn-RS" sz="3100" dirty="0">
                <a:solidFill>
                  <a:srgbClr val="FF0000"/>
                </a:solidFill>
              </a:rPr>
              <a:t> </a:t>
            </a:r>
            <a:endParaRPr lang="sr-Cyrl-RS" sz="3100" dirty="0">
              <a:solidFill>
                <a:srgbClr val="FF0000"/>
              </a:solidFill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125759" y="990600"/>
            <a:ext cx="8820472" cy="555416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29184" indent="-329184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A modest number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privatizations</a:t>
            </a:r>
            <a:r>
              <a:rPr lang="sr-Latn-RS" dirty="0"/>
              <a:t>,</a:t>
            </a:r>
            <a:r>
              <a:rPr lang="en-GB" dirty="0"/>
              <a:t> </a:t>
            </a:r>
            <a:r>
              <a:rPr lang="sr-Latn-RS" dirty="0" err="1"/>
              <a:t>small</a:t>
            </a:r>
            <a:r>
              <a:rPr lang="sr-Latn-RS" dirty="0"/>
              <a:t> </a:t>
            </a:r>
            <a:r>
              <a:rPr lang="sr-Latn-RS" dirty="0" err="1"/>
              <a:t>companies</a:t>
            </a:r>
            <a:r>
              <a:rPr lang="sr-Latn-RS" dirty="0"/>
              <a:t> </a:t>
            </a:r>
            <a:r>
              <a:rPr lang="en-GB" dirty="0"/>
              <a:t>mostly </a:t>
            </a:r>
            <a:r>
              <a:rPr lang="sr-Latn-RS" dirty="0"/>
              <a:t>sent into bankruptcy</a:t>
            </a:r>
            <a:endParaRPr lang="sr-Cyrl-RS" dirty="0"/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Only a third of the employees (25,000) are no longer paid from the public funds (of which only 2,000 through privatization)</a:t>
            </a:r>
            <a:endParaRPr lang="sr-Cyrl-RS" sz="2300" dirty="0"/>
          </a:p>
          <a:p>
            <a:pPr marL="329184" indent="-329184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Positive: some large systems undergoing bankruptcy (IMT, IMR, 14. oktobar, Fabrika vagona Kraljevo, Prva petroletka)</a:t>
            </a:r>
            <a:endParaRPr lang="sr-Cyrl-RS" dirty="0"/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This shows that it is possible to reach a firm decision for sensitive enterprises, too</a:t>
            </a:r>
            <a:endParaRPr lang="sr-Cyrl-RS" sz="2300" dirty="0"/>
          </a:p>
          <a:p>
            <a:pPr marL="329184" indent="-329184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78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Some decisions are inadequate:</a:t>
            </a:r>
            <a:endParaRPr lang="sr-Cyrl-RS" sz="2400" dirty="0"/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Merger with public </a:t>
            </a:r>
            <a:r>
              <a:rPr lang="sr-Latn-RS" sz="2300" dirty="0" err="1"/>
              <a:t>enterprises</a:t>
            </a:r>
            <a:r>
              <a:rPr lang="sr-Latn-RS" sz="2300" dirty="0"/>
              <a:t> (</a:t>
            </a:r>
            <a:r>
              <a:rPr lang="en-GB" sz="2300" dirty="0"/>
              <a:t>Military </a:t>
            </a:r>
            <a:r>
              <a:rPr lang="sr-Latn-RS" sz="2300" dirty="0" err="1"/>
              <a:t>industry</a:t>
            </a:r>
            <a:r>
              <a:rPr lang="sr-Latn-RS" sz="2300" dirty="0"/>
              <a:t>, water management)</a:t>
            </a:r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Predesigned restructuring programs (PRP) instead of bankruptcy</a:t>
            </a:r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Special statuses (spas, rehabilitation centres)</a:t>
            </a:r>
          </a:p>
          <a:p>
            <a:pPr marL="713231" lvl="1" indent="-274320" defTabSz="877823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sz="2300" dirty="0"/>
              <a:t>Sometimes even a bankruptcy is not a final solution: FRA Čačak</a:t>
            </a:r>
            <a:endParaRPr lang="sr-Cyrl-RS" sz="2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18151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7615" y="6048845"/>
            <a:ext cx="8784978" cy="4900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13231">
              <a:defRPr sz="2184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sr-Latn-RS" dirty="0"/>
              <a:t>In 2016, it is both necessary and possible to at least resolve the status of enterprises with 35,000 employees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13</a:t>
            </a:fld>
            <a:endParaRPr lang="sr-Latn-RS"/>
          </a:p>
        </p:txBody>
      </p:sp>
      <p:sp>
        <p:nvSpPr>
          <p:cNvPr id="5" name="Rounded Rectangle 4"/>
          <p:cNvSpPr/>
          <p:nvPr/>
        </p:nvSpPr>
        <p:spPr>
          <a:xfrm>
            <a:off x="0" y="2209800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80,000 employees</a:t>
            </a:r>
            <a:r>
              <a:rPr kumimoji="0" lang="sr-Latn-RS" sz="11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at the start of 2015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86200" y="685800"/>
            <a:ext cx="12954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</a:t>
            </a: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tatus of 25,000 employees resolved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3581400"/>
            <a:ext cx="1295400" cy="66400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r-Latn-RS" sz="1100" dirty="0">
                <a:solidFill>
                  <a:srgbClr val="000000"/>
                </a:solidFill>
                <a:sym typeface="Calibri"/>
              </a:rPr>
              <a:t>Status of 55,000 employees not resolved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772400" y="0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20,000 took severance payments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72400" y="685800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2,000 in privatized enterprises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72400" y="1295400"/>
            <a:ext cx="1371600" cy="66400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</a:t>
            </a: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trategic: 3,000 registered for the social program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72400" y="2114076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18,500 in strategic enterprises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72400" y="2723676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7,500 in Kosovo and Metohija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72400" y="3409476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17,000 in water management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72400" y="4130161"/>
            <a:ext cx="1371600" cy="28943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2,000 in spas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72400" y="4628676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</a:t>
            </a:r>
            <a:r>
              <a:rPr lang="sr-Latn-RS" sz="1100" dirty="0">
                <a:solidFill>
                  <a:srgbClr val="000000"/>
                </a:solidFill>
                <a:sym typeface="Calibri"/>
              </a:rPr>
              <a:t>n </a:t>
            </a:r>
            <a:r>
              <a:rPr lang="en-US" sz="1100" dirty="0">
                <a:solidFill>
                  <a:srgbClr val="000000"/>
                </a:solidFill>
                <a:sym typeface="Calibri"/>
              </a:rPr>
              <a:t>rehabilitation</a:t>
            </a:r>
            <a:r>
              <a:rPr lang="sr-Latn-RS" sz="1100" dirty="0">
                <a:solidFill>
                  <a:srgbClr val="000000"/>
                </a:solidFill>
                <a:sym typeface="Calibri"/>
              </a:rPr>
              <a:t> enterprises 1,000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772400" y="5257800"/>
            <a:ext cx="1371600" cy="47672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 plan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24,000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8" name="Straight Connector 17"/>
          <p:cNvCxnSpPr>
            <a:stCxn id="5" idx="3"/>
            <a:endCxn id="6" idx="1"/>
          </p:cNvCxnSpPr>
          <p:nvPr/>
        </p:nvCxnSpPr>
        <p:spPr>
          <a:xfrm flipV="1">
            <a:off x="1371600" y="924162"/>
            <a:ext cx="2514600" cy="1524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/>
          <p:cNvCxnSpPr>
            <a:stCxn id="5" idx="3"/>
            <a:endCxn id="7" idx="1"/>
          </p:cNvCxnSpPr>
          <p:nvPr/>
        </p:nvCxnSpPr>
        <p:spPr>
          <a:xfrm>
            <a:off x="1371600" y="2448162"/>
            <a:ext cx="2514600" cy="14652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/>
          <p:cNvCxnSpPr>
            <a:stCxn id="6" idx="3"/>
            <a:endCxn id="8" idx="1"/>
          </p:cNvCxnSpPr>
          <p:nvPr/>
        </p:nvCxnSpPr>
        <p:spPr>
          <a:xfrm flipV="1">
            <a:off x="5181600" y="238362"/>
            <a:ext cx="2590800" cy="6858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/>
          <p:cNvCxnSpPr>
            <a:stCxn id="6" idx="3"/>
            <a:endCxn id="9" idx="1"/>
          </p:cNvCxnSpPr>
          <p:nvPr/>
        </p:nvCxnSpPr>
        <p:spPr>
          <a:xfrm>
            <a:off x="5181600" y="924162"/>
            <a:ext cx="2590800" cy="1588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/>
          <p:cNvCxnSpPr>
            <a:stCxn id="6" idx="3"/>
            <a:endCxn id="10" idx="1"/>
          </p:cNvCxnSpPr>
          <p:nvPr/>
        </p:nvCxnSpPr>
        <p:spPr>
          <a:xfrm>
            <a:off x="5181600" y="924162"/>
            <a:ext cx="2590800" cy="70324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/>
          <p:cNvCxnSpPr>
            <a:stCxn id="7" idx="3"/>
            <a:endCxn id="11" idx="1"/>
          </p:cNvCxnSpPr>
          <p:nvPr/>
        </p:nvCxnSpPr>
        <p:spPr>
          <a:xfrm flipV="1">
            <a:off x="5181600" y="2352438"/>
            <a:ext cx="2590800" cy="156096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Connector 29"/>
          <p:cNvCxnSpPr>
            <a:stCxn id="7" idx="3"/>
            <a:endCxn id="12" idx="1"/>
          </p:cNvCxnSpPr>
          <p:nvPr/>
        </p:nvCxnSpPr>
        <p:spPr>
          <a:xfrm flipV="1">
            <a:off x="5181600" y="2962038"/>
            <a:ext cx="2590800" cy="95136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Connector 31"/>
          <p:cNvCxnSpPr>
            <a:stCxn id="7" idx="3"/>
            <a:endCxn id="13" idx="1"/>
          </p:cNvCxnSpPr>
          <p:nvPr/>
        </p:nvCxnSpPr>
        <p:spPr>
          <a:xfrm flipV="1">
            <a:off x="5181600" y="3647838"/>
            <a:ext cx="2590800" cy="26556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Connector 33"/>
          <p:cNvCxnSpPr>
            <a:stCxn id="7" idx="3"/>
            <a:endCxn id="14" idx="1"/>
          </p:cNvCxnSpPr>
          <p:nvPr/>
        </p:nvCxnSpPr>
        <p:spPr>
          <a:xfrm>
            <a:off x="5181600" y="3913405"/>
            <a:ext cx="2590800" cy="361476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/>
          <p:cNvCxnSpPr>
            <a:stCxn id="7" idx="3"/>
            <a:endCxn id="15" idx="1"/>
          </p:cNvCxnSpPr>
          <p:nvPr/>
        </p:nvCxnSpPr>
        <p:spPr>
          <a:xfrm>
            <a:off x="5181600" y="3913405"/>
            <a:ext cx="2590800" cy="953633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Connector 37"/>
          <p:cNvCxnSpPr>
            <a:stCxn id="7" idx="3"/>
            <a:endCxn id="16" idx="1"/>
          </p:cNvCxnSpPr>
          <p:nvPr/>
        </p:nvCxnSpPr>
        <p:spPr>
          <a:xfrm>
            <a:off x="5181600" y="3913405"/>
            <a:ext cx="2590800" cy="158275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01485097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49808">
              <a:defRPr sz="360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I</a:t>
            </a:r>
            <a:r>
              <a:rPr lang="sr-Latn-RS" dirty="0"/>
              <a:t>t is especially important to resolve the status of two groups of the remaining enterprises</a:t>
            </a:r>
            <a:endParaRPr lang="sr-Cyrl-RS" dirty="0"/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7461" indent="-267461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1</a:t>
            </a:r>
            <a:r>
              <a:rPr lang="sr-Cyrl-RS" dirty="0"/>
              <a:t>. </a:t>
            </a:r>
            <a:r>
              <a:rPr lang="sr-Latn-RS" dirty="0"/>
              <a:t>Eleven so-called strategic enterprises</a:t>
            </a:r>
            <a:endParaRPr lang="sr-Cyrl-RS" dirty="0"/>
          </a:p>
          <a:p>
            <a:pPr marL="699516" lvl="1" indent="-342900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/>
              <a:t>18</a:t>
            </a:r>
            <a:r>
              <a:rPr lang="sr-Latn-RS" dirty="0"/>
              <a:t>,</a:t>
            </a:r>
            <a:r>
              <a:rPr lang="sr-Cyrl-RS" dirty="0"/>
              <a:t>500 </a:t>
            </a:r>
            <a:r>
              <a:rPr lang="sr-Latn-RS" dirty="0"/>
              <a:t>employees</a:t>
            </a:r>
            <a:endParaRPr lang="sr-Cyrl-RS" dirty="0"/>
          </a:p>
          <a:p>
            <a:pPr marL="699516" lvl="1" indent="-342900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Loss-makers, protected from debt collection to private and state-owned creditors</a:t>
            </a:r>
          </a:p>
          <a:p>
            <a:pPr marL="699516" lvl="1" indent="-342900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Budget expenditure so far 2 bn Eur</a:t>
            </a:r>
            <a:endParaRPr lang="sr-Cyrl-RS" dirty="0"/>
          </a:p>
          <a:p>
            <a:pPr marL="699516" lvl="1" indent="-342900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/>
              <a:t>T</a:t>
            </a:r>
            <a:r>
              <a:rPr lang="sr-Latn-RS" dirty="0" err="1"/>
              <a:t>his</a:t>
            </a:r>
            <a:r>
              <a:rPr lang="sr-Latn-RS" dirty="0"/>
              <a:t> year, </a:t>
            </a:r>
            <a:r>
              <a:rPr lang="en-GB" dirty="0"/>
              <a:t>they </a:t>
            </a:r>
            <a:r>
              <a:rPr lang="sr-Latn-RS" dirty="0" err="1"/>
              <a:t>will</a:t>
            </a:r>
            <a:r>
              <a:rPr lang="sr-Latn-RS" dirty="0"/>
              <a:t> cost probably about 200 m Eur; </a:t>
            </a:r>
            <a:r>
              <a:rPr lang="sr-Latn-RS" dirty="0" err="1"/>
              <a:t>next</a:t>
            </a:r>
            <a:r>
              <a:rPr lang="sr-Latn-RS" dirty="0"/>
              <a:t> year, even more (unless privatized/bankrupt)</a:t>
            </a:r>
            <a:endParaRPr lang="sr-Cyrl-RS" dirty="0"/>
          </a:p>
          <a:p>
            <a:pPr marL="267461" indent="-267461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/>
              <a:t>2. </a:t>
            </a:r>
            <a:r>
              <a:rPr lang="sr-Latn-RS" dirty="0"/>
              <a:t>Enterprises with unknown plans and outcomes</a:t>
            </a:r>
            <a:endParaRPr lang="sr-Cyrl-RS" dirty="0"/>
          </a:p>
          <a:p>
            <a:pPr marL="699516" lvl="1" indent="-342900" defTabSz="713231">
              <a:spcBef>
                <a:spcPts val="500"/>
              </a:spcBef>
              <a:spcAft>
                <a:spcPts val="500"/>
              </a:spcAft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Cyrl-RS" dirty="0"/>
              <a:t>11</a:t>
            </a:r>
            <a:r>
              <a:rPr lang="sr-Latn-RS" dirty="0"/>
              <a:t>,</a:t>
            </a:r>
            <a:r>
              <a:rPr lang="sr-Cyrl-RS" dirty="0"/>
              <a:t>000 </a:t>
            </a:r>
            <a:r>
              <a:rPr lang="sr-Latn-RS" dirty="0"/>
              <a:t>employees in five companies:</a:t>
            </a:r>
          </a:p>
          <a:p>
            <a:pPr marL="624077" lvl="1" indent="-267461" defTabSz="713231">
              <a:spcBef>
                <a:spcPts val="500"/>
              </a:spcBef>
              <a:spcAft>
                <a:spcPts val="500"/>
              </a:spcAft>
              <a:buNone/>
              <a:defRPr sz="249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	Železara, Lasta, Simpo, Azotara, MSK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84247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0" y="84138"/>
            <a:ext cx="9036496" cy="114300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/>
              <a:t>1</a:t>
            </a:r>
            <a:r>
              <a:rPr lang="sr-Latn-RS" dirty="0"/>
              <a:t>. Strategic enterprises</a:t>
            </a: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03447" y="1270000"/>
            <a:ext cx="8229601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18897" indent="-318897" defTabSz="850391">
              <a:lnSpc>
                <a:spcPct val="90000"/>
              </a:lnSpc>
              <a:spcAft>
                <a:spcPts val="500"/>
              </a:spcAft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RTB Bor</a:t>
            </a:r>
            <a:endParaRPr lang="sr-Cyrl-RS" dirty="0"/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Total liabilities: 1.2 bn Eur; not paying liabilities to the state and state-owned enterprises; received loans from the Development Fund; activation of the guaranteed </a:t>
            </a:r>
            <a:r>
              <a:rPr lang="sr-Latn-RS" dirty="0" err="1"/>
              <a:t>debt</a:t>
            </a:r>
            <a:r>
              <a:rPr lang="sr-Latn-RS" dirty="0"/>
              <a:t> </a:t>
            </a:r>
            <a:r>
              <a:rPr lang="en-GB" dirty="0"/>
              <a:t>certain</a:t>
            </a:r>
            <a:endParaRPr lang="sr-Latn-RS" dirty="0"/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Price of 4,500 dollars per ton not a </a:t>
            </a:r>
            <a:r>
              <a:rPr lang="en-US" dirty="0"/>
              <a:t>precedent</a:t>
            </a:r>
            <a:endParaRPr lang="sr-Cyrl-RS" dirty="0"/>
          </a:p>
          <a:p>
            <a:pPr marL="1169288" lvl="2" indent="-318897" defTabSz="850391">
              <a:lnSpc>
                <a:spcPct val="90000"/>
              </a:lnSpc>
              <a:spcAft>
                <a:spcPts val="500"/>
              </a:spcAft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Losses were made even when the price was 9,000 dollars per ton of copper</a:t>
            </a:r>
            <a:endParaRPr lang="sr-Cyrl-RS" dirty="0"/>
          </a:p>
          <a:p>
            <a:pPr marL="744093" lvl="1" indent="-318897" defTabSz="850391">
              <a:lnSpc>
                <a:spcPct val="90000"/>
              </a:lnSpc>
              <a:spcAft>
                <a:spcPts val="500"/>
              </a:spcAft>
              <a:buChar char="•"/>
              <a:defRPr sz="297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A PRP is being proposed: the issue of new operational funds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713318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6" name="image2.png" descr="Historical Copper Prices - Copper Price History Char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990" y="188640"/>
            <a:ext cx="8668020" cy="619144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861025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58768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Resavica</a:t>
            </a:r>
            <a:endParaRPr lang="sr-Cyrl-RS" dirty="0"/>
          </a:p>
          <a:p>
            <a:pPr marL="873252" lvl="1" indent="-457200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Annual subsidies 40 bn Eur (10,000 per employee)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Petrohemija: 10 bn dinars annual loss, not paying its liabilities to NIS, Srbijagas or EPS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Merger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en-GB" dirty="0"/>
              <a:t>military </a:t>
            </a:r>
            <a:r>
              <a:rPr lang="sr-Latn-RS" dirty="0" err="1"/>
              <a:t>industry</a:t>
            </a:r>
            <a:r>
              <a:rPr lang="sr-Latn-RS" dirty="0"/>
              <a:t>: </a:t>
            </a:r>
            <a:r>
              <a:rPr lang="en-GB" dirty="0"/>
              <a:t>Y</a:t>
            </a:r>
            <a:r>
              <a:rPr lang="sr-Latn-RS" dirty="0" err="1"/>
              <a:t>umco</a:t>
            </a:r>
            <a:r>
              <a:rPr lang="sr-Latn-RS" dirty="0"/>
              <a:t> and Trayal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Sale not certain: PKB and Galenika</a:t>
            </a:r>
          </a:p>
          <a:p>
            <a:pPr marL="312039" indent="-312039" defTabSz="832104">
              <a:spcBef>
                <a:spcPts val="600"/>
              </a:spcBef>
              <a:spcAft>
                <a:spcPts val="600"/>
              </a:spcAft>
              <a:defRPr sz="2912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No plans for: FAP, Kablovi Jagodina, Ikarbus, Politika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146806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49808">
              <a:defRPr sz="3607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2. </a:t>
            </a:r>
            <a:r>
              <a:rPr lang="sr-Latn-RS" dirty="0"/>
              <a:t>In </a:t>
            </a:r>
            <a:r>
              <a:rPr lang="sr-Latn-RS" dirty="0" err="1"/>
              <a:t>addition</a:t>
            </a:r>
            <a:r>
              <a:rPr lang="sr-Latn-RS" dirty="0"/>
              <a:t> </a:t>
            </a:r>
            <a:r>
              <a:rPr lang="en-GB" dirty="0"/>
              <a:t>to</a:t>
            </a:r>
            <a:r>
              <a:rPr lang="sr-Latn-RS" dirty="0"/>
              <a:t> strategic enterprises, plans not known for other large enterprises as well</a:t>
            </a:r>
            <a:endParaRPr dirty="0"/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89396" y="1517997"/>
            <a:ext cx="9054604" cy="51632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Železara</a:t>
            </a:r>
            <a:endParaRPr lang="sr-Cyrl-RS" dirty="0"/>
          </a:p>
          <a:p>
            <a:pPr marL="656081" lvl="1" indent="-281177" defTabSz="749808">
              <a:spcBef>
                <a:spcPts val="600"/>
              </a:spcBef>
              <a:buChar char="•"/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The last subsidy from December 2014 of 13 bn dinars spent?</a:t>
            </a:r>
          </a:p>
          <a:p>
            <a:pPr marL="656081" lvl="1" indent="-281177" defTabSz="749808">
              <a:spcBef>
                <a:spcPts val="600"/>
              </a:spcBef>
              <a:buChar char="•"/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EU rules limit new state interventions</a:t>
            </a:r>
            <a:endParaRPr lang="sr-Cyrl-RS" dirty="0"/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Simpo</a:t>
            </a:r>
            <a:r>
              <a:rPr lang="sr-Cyrl-RS" dirty="0"/>
              <a:t>: </a:t>
            </a:r>
            <a:r>
              <a:rPr lang="sr-Latn-RS" dirty="0"/>
              <a:t>tax debt converted back in 2013, but losses keep accumulating (as much as 400 m Eur from the Development Fund in 2015 alone)</a:t>
            </a:r>
            <a:endParaRPr lang="sr-Cyrl-RS" dirty="0"/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Lasta: debt increase and losses – privatization </a:t>
            </a:r>
            <a:r>
              <a:rPr lang="en-US" dirty="0"/>
              <a:t>necessary</a:t>
            </a:r>
            <a:r>
              <a:rPr lang="sr-Latn-RS" dirty="0"/>
              <a:t> and possible</a:t>
            </a:r>
            <a:endParaRPr lang="sr-Cyrl-RS" dirty="0"/>
          </a:p>
          <a:p>
            <a:pPr marL="281177" indent="-281177" defTabSz="749808">
              <a:spcBef>
                <a:spcPts val="600"/>
              </a:spcBef>
              <a:defRPr sz="26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sr-Latn-RS" dirty="0"/>
              <a:t>Azotara and MSK: debt converted to shares owned by Srbijagas - not a solution, MSK received 600 m Eur from the Development Fund</a:t>
            </a:r>
            <a:endParaRPr lang="sr-Cyrl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sr-Latn-RS" smtClean="0"/>
              <a:pPr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747689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Grey economy suppression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4294967295"/>
          </p:nvPr>
        </p:nvSpPr>
        <p:spPr>
          <a:xfrm>
            <a:off x="107950" y="1557338"/>
            <a:ext cx="9036050" cy="51847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sr-Cyrl-R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VAT collection</a:t>
            </a:r>
            <a:endParaRPr lang="sr-Cyrl-C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sr-Cyrl-CS" altLang="en-US" sz="26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sr-Cyrl-RS" altLang="en-US" sz="22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step forward, two steps back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19</a:t>
            </a:fld>
            <a:endParaRPr lang="en-US" alt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5472608" cy="3748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58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Fiscal consolidation and reforms are grinding to a halt and the objectives have not been met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54448"/>
            <a:ext cx="8928992" cy="58149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2015, the Government faced three main tasks: deficit decrease, public enterprise reform and completion of privatization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Only the fulfilment of all three guarantees a lasting avoidance of the public debt crisis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2015, partial success was achieved even though fiscal deficit was decreased more than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had been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planned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deficit was decreased from the enormous 6.6% of GDP in 2014 to 3.7% of GDP, but consolidation is not complete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Deficit of 3.7% of GDP does not stop the public debt increase and the Government’s plan (Fiscal Strategy) fails to bring solid, credible measures for further decrease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 enterprise reforms have barely started in 2015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good plan for </a:t>
            </a: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Železnice, but problems arise as soon as first painful measures are encountered, no substantial improvements in EPS and Srbijagas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Resolving the status of enterprises in privatisation</a:t>
            </a: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not going as planned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There is certain progress, but only a third of the problems have been resolved (the greatest challenges, actually, still lay ahead)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6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492875"/>
            <a:ext cx="2133600" cy="365125"/>
          </a:xfrm>
        </p:spPr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Combating grey</a:t>
            </a:r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286347"/>
            <a:ext cx="9036050" cy="5257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5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possible additional source of revenue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1% of GDP in the upcoming three to four years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 of quick solutions exhausted in 2015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tax collection </a:t>
            </a:r>
            <a:r>
              <a:rPr lang="sr-Latn-R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critically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system solutions and institutional capacities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Administration, competent courts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Tax Administration Transformation Program 2015-2020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a step in the right direction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powerful and modern institution in terms of staff and operations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GB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difficult and very slow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100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42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grey economy suppression program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772816"/>
            <a:ext cx="8928100" cy="496929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potentially counterproductive strategy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was developed by unauthorized and incompetent institutions (RSJP and NALED)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proposed conflict with good practices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responsibility </a:t>
            </a: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state bodies instead of concentrating competences and responsibilities in the Tax Administration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Ineffective populist measures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Municipalities competing in collecting fiscal receipts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Controversial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favouring of online fiscalisation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78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fiscalisation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700213"/>
            <a:ext cx="8928100" cy="46815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Favoured</a:t>
            </a: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without previous expert analysis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2013, a tender was even </a:t>
            </a:r>
            <a:r>
              <a:rPr lang="sr-Latn-RS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</a:t>
            </a: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stopped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cost the economy and citizens tens of millions of Euros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small enterprises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Croatian experiences are not 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promising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profitability study for online fiscalisation was not published together with the </a:t>
            </a:r>
            <a:r>
              <a:rPr lang="sr-Latn-RS" alt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Strategy</a:t>
            </a:r>
            <a:endParaRPr lang="sr-Cyrl-CS" alt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materials had grave material errors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sr-Cyrl-C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transparent, professional debate is </a:t>
            </a:r>
            <a:r>
              <a:rPr lang="en-U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to grey economy lies in building Tax Administration’s staff capacities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2E1-B317-4766-9F51-B66B9CF2D385}" type="slidenum">
              <a:rPr lang="en-US" altLang="en-US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315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 of </a:t>
            </a:r>
            <a:r>
              <a:rPr lang="sr-Latn-R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Self </a:t>
            </a:r>
            <a:r>
              <a:rPr lang="sr-Latn-R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sr-Latn-R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Funding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7950" y="1295400"/>
            <a:ext cx="903605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Amendments to the Law on LG Funding from 2011 are harmful</a:t>
            </a:r>
            <a:endParaRPr lang="sr-Cyrl-R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Adopted despite the sharp opposition from the Fiscal Council</a:t>
            </a:r>
          </a:p>
          <a:p>
            <a:pPr lvl="1" eaLnBrk="1" hangingPunct="1">
              <a:lnSpc>
                <a:spcPct val="80000"/>
              </a:lnSpc>
            </a:pP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structure of local expenditures worsened in the period 2009-2014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expenditures decreased by 28%</a:t>
            </a: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for goods and services increased by 52%, 34% for employees, 6 bn over the legal salary indexation</a:t>
            </a:r>
          </a:p>
          <a:p>
            <a:pPr lvl="1" eaLnBrk="1" hangingPunct="1">
              <a:lnSpc>
                <a:spcPct val="80000"/>
              </a:lnSpc>
            </a:pP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revenue was 10 bn higher in 2015 than in 2014</a:t>
            </a:r>
            <a:endParaRPr lang="sr-Cyrl-C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entire increase was spent, mostly in December</a:t>
            </a:r>
          </a:p>
          <a:p>
            <a:pPr lvl="1" eaLnBrk="1" hangingPunct="1">
              <a:lnSpc>
                <a:spcPct val="80000"/>
              </a:lnSpc>
            </a:pPr>
            <a:r>
              <a:rPr lang="sr-Latn-R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for salaries at the local level exceeding the legal limits</a:t>
            </a:r>
            <a:endParaRPr lang="sr-Cyrl-C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RS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has drafted a new Law on LG funding, but its adoption is running (considerably) late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979A-5EE7-4B46-BD07-7DD3DBEC9A28}" type="slidenum">
              <a:rPr lang="en-US" altLang="en-US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686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/>
          <a:lstStyle/>
          <a:p>
            <a:pPr eaLnBrk="1" hangingPunct="1"/>
            <a:r>
              <a:rPr lang="sr-Latn-RS" altLang="sr-Latn-RS" sz="2900" dirty="0">
                <a:latin typeface="Times New Roman" pitchFamily="18" charset="0"/>
                <a:cs typeface="Times New Roman" pitchFamily="18" charset="0"/>
              </a:rPr>
              <a:t>Where do we go from here: serious measures are </a:t>
            </a:r>
            <a:r>
              <a:rPr lang="en-US" altLang="sr-Latn-RS" sz="2900" dirty="0">
                <a:latin typeface="Times New Roman" pitchFamily="18" charset="0"/>
                <a:cs typeface="Times New Roman" pitchFamily="18" charset="0"/>
              </a:rPr>
              <a:t>necessary</a:t>
            </a:r>
            <a:endParaRPr lang="sr-Latn-CS" altLang="sr-Latn-R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700187"/>
            <a:ext cx="8784976" cy="602128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Real work on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resolving essential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problems in the performance of EPS and Srbijagas needs to start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EPS’s main problems and sources of its poor performance have long been known and it is high time they be faced in earnest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It is necessary to prepare a clear plan and start urgent reform in Srbijagas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There is no </a:t>
            </a:r>
            <a:r>
              <a:rPr lang="sr-Latn-RS" sz="2100" dirty="0" err="1">
                <a:latin typeface="Times New Roman" pitchFamily="18" charset="0"/>
                <a:cs typeface="Times New Roman" pitchFamily="18" charset="0"/>
              </a:rPr>
              <a:t>excuse</a:t>
            </a: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1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 postponement </a:t>
            </a:r>
            <a:r>
              <a:rPr lang="sr-Latn-RS" sz="2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resolving the </a:t>
            </a: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lang="en-GB" sz="21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sr-Latn-RS" sz="2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r-Latn-RS" sz="2100" dirty="0">
                <a:latin typeface="Times New Roman" pitchFamily="18" charset="0"/>
                <a:cs typeface="Times New Roman" pitchFamily="18" charset="0"/>
              </a:rPr>
              <a:t> majority of enterprises in privatization (Železara, Galenika, Azotara, Simpo...)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3603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 2016, the status of enterprises employing about 35,000 workers (of about 55,000 still employed in this group of enterprises) would have to be resolved</a:t>
            </a:r>
          </a:p>
          <a:p>
            <a:pPr marL="628650" lvl="1" indent="-3603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A solution for RTB Bor and Resavica in 2016 is, by all accounts, very unlikely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Administration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reform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start and be implemented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There already exists a good plan, and a more efficient suppression of grey economy could increase public revenue by 1% of GDP in medium term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Government must remain consistent in the strict control of pension and salary increase – this is currently the most important austerity measure and has no alternative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20254"/>
          </a:xfrm>
        </p:spPr>
        <p:txBody>
          <a:bodyPr/>
          <a:lstStyle/>
          <a:p>
            <a:pPr eaLnBrk="1" hangingPunct="1"/>
            <a:r>
              <a:rPr lang="sr-Latn-RS" altLang="sr-Latn-RS" sz="3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 enterprise reform is crucial for success</a:t>
            </a:r>
            <a:endParaRPr lang="sr-Latn-CS" altLang="sr-Latn-R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EPS is the largest public enterprise and its poor performance could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wreak havoc in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Serbian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public finance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Without the necessary reform, EPS’s large debt (about 1 bn Eur) could fall to the budget, which would be impossible to bear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Reform steps in 2015 were minimal – measures applied were nowhere near sufficient for a substantial improvement in EPS’s performance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electricity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was increased (EPS got only 3%), organisational changes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issue in EPS’s operations is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excessive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workforce (at least 5-10,000 surplus) and the resolution of this problem is already running late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 2016, a modest downsize by about 1,000 employees was planned, but not even that is being implemented (collective agreement has not been signed yet: severances)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There are indications that the expenditures for salaries were even increased in 2015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If it did occur, it is irresponsible to increase the salaries in EPS at the expense of the citizens and increase in electricity prices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6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246"/>
          </a:xfrm>
        </p:spPr>
        <p:txBody>
          <a:bodyPr/>
          <a:lstStyle/>
          <a:p>
            <a:pPr eaLnBrk="1" hangingPunct="1"/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EPS’s other problems have also yet to be solved</a:t>
            </a:r>
            <a:endParaRPr lang="sr-Latn-CS" alt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92688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An enormous issue for EPS is that it cannot collect its claims in the amount of 15-20 bn dinars per year for electricity delivered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majority comes from the fact that RTB Bor, Železara, Petrohemija and other state enterprises are not paying their electricity bills (collection rate is at mere 50%).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debt of these companies to EPS increased by more than 5 bn in 2015 alone.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Despite the increase in 2015, the electricity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is far below the market price and is insufficient for EPS’s sustainable operation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electricity price paid by households in Serbia is by far the lowest in Europe: the next on the list (Bosnia and Herzegovina) has a 25% higher price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Increase in electricity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was a part of the arrangement with IMF, but apparently it is being stalled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increase only makes sense together with other reforms – otherwise, EPS will just spend it in a non-rational manner (2015?)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EPS is suffering great losses due to technical losses in its grid, the reduction of which would bring considerable savings to this enterprise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48246"/>
          </a:xfrm>
        </p:spPr>
        <p:txBody>
          <a:bodyPr/>
          <a:lstStyle/>
          <a:p>
            <a:pPr eaLnBrk="1" hangingPunct="1"/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GB" altLang="sr-Latn-RS" sz="3100" dirty="0"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1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 far </a:t>
            </a:r>
            <a:r>
              <a:rPr lang="sr-Latn-RS" altLang="sr-Latn-RS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100" dirty="0" err="1"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sr-Latn-RS" sz="3100" dirty="0">
                <a:latin typeface="Times New Roman" pitchFamily="18" charset="0"/>
                <a:cs typeface="Times New Roman" pitchFamily="18" charset="0"/>
              </a:rPr>
              <a:t>cost to the </a:t>
            </a:r>
            <a:r>
              <a:rPr lang="sr-Latn-RS" altLang="sr-Latn-RS" sz="3100" dirty="0" err="1">
                <a:latin typeface="Times New Roman" pitchFamily="18" charset="0"/>
                <a:cs typeface="Times New Roman" pitchFamily="18" charset="0"/>
              </a:rPr>
              <a:t>budget</a:t>
            </a:r>
            <a:endParaRPr lang="sr-Latn-CS" alt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314" y="744985"/>
            <a:ext cx="9128685" cy="5976490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For years, Srbijagas has been the largest loss-maker in Serbian economy and these losses come at a high price for the country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Overall debt of Srbijagas has exceeded 1 bn Eur, most of which is guaranteed by the state</a:t>
            </a: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Due to Srbijagas’s poor performance, the guaranteed debt is now being paid from the budget (about 200 m Eur per year)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main reason for Srbijagas’s failing performance is the low collection rate for gas delivered (about 40% cannot be collected)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To prevent this, Srbijagas must stop delivering gas to all those that are not paying their bills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Poor collection created a new issue: merger of the unsuccessful companies with the already failing Srbijagas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greatest debtors (Azotara, MSK and earlier, Agroživ) have been merged with Srbijagas and are now an additional burden to its balance sheets)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Indisputable state-owned loss-makers have been kept alive at the expense of creating additional problems for Srbijagas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778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635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246"/>
          </a:xfrm>
        </p:spPr>
        <p:txBody>
          <a:bodyPr/>
          <a:lstStyle/>
          <a:p>
            <a:pPr eaLnBrk="1" hangingPunct="1"/>
            <a:r>
              <a:rPr lang="sr-Latn-RS" altLang="sr-Latn-RS" sz="3300" dirty="0">
                <a:latin typeface="Times New Roman" pitchFamily="18" charset="0"/>
                <a:cs typeface="Times New Roman" pitchFamily="18" charset="0"/>
              </a:rPr>
              <a:t>Reforms of Srbijagas have not even started</a:t>
            </a:r>
            <a:endParaRPr lang="sr-Latn-CS" altLang="sr-Latn-R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/>
          <a:lstStyle/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Unlike for other public enterprises, there is still no plan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the reforms of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Srbijagas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 2015, not even the relatively painless organisational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(harmonization with the European Energy Community legislation) has taken place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In 2015, Srbijagas’s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will be slightly better due to a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sharp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prices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drop on the global </a:t>
            </a:r>
            <a:r>
              <a:rPr lang="sr-Latn-RS" sz="2200" dirty="0" err="1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 market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, i.e. not on its own merits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price drop increased the collection rate for the current gas deliveries and a part of the old debt of the heating plants has been repaid (in part, also due to a mild winter)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temporary “respite” was unfortunately not used for substantial improvement of the enterprise’s performance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Gas delivery to debtors has continued (Staklara Paraćin) and the status of loss-makers merged with Srbijagas (MSK and Azotara) has not been resolved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Still, the temporary improvement was used for the payment of a generous bonus to employees (while the citizens pay an enormous price for earlier debts).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4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101" y="1306"/>
            <a:ext cx="8928992" cy="648246"/>
          </a:xfrm>
        </p:spPr>
        <p:txBody>
          <a:bodyPr/>
          <a:lstStyle/>
          <a:p>
            <a:pPr eaLnBrk="1" hangingPunct="1"/>
            <a:r>
              <a:rPr lang="sr-Latn-RS" altLang="sr-Latn-RS" sz="3100" dirty="0">
                <a:latin typeface="Times New Roman" pitchFamily="18" charset="0"/>
                <a:cs typeface="Times New Roman" pitchFamily="18" charset="0"/>
              </a:rPr>
              <a:t>Reforms in Železnice started, then paused</a:t>
            </a:r>
            <a:endParaRPr lang="sr-Latn-CS" alt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For many years, Železnice have been non-profitable and are being kept afloat thanks to state subsidies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Annual budget support is about 100 m Eur and is almost completely used for salaries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 step in the right direction was made in 2015: a status change has been implemented and a good reform plan adopted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division of Železnice into four companies (for passenger transport, freight transport, infrastructure management and holding company) is in line with good practices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reform plan aims at the resolution of all burning issues: redundancies, irrational railway network, low prices and collection rate, insufficient investments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subsidies system has also been improved, now taking efficiency into consideration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However, after the initial success, the implementation of this plan stopped the moment first painful measures were initiated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Indecision and union resistance have postponed the beginning of the planned downsize in 2016, by about 2,700 employees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00050" lvl="2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4450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5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16632"/>
            <a:ext cx="8928993" cy="648246"/>
          </a:xfrm>
        </p:spPr>
        <p:txBody>
          <a:bodyPr/>
          <a:lstStyle/>
          <a:p>
            <a:pPr eaLnBrk="1" hangingPunct="1"/>
            <a:r>
              <a:rPr lang="en-GB" altLang="sr-Latn-RS" sz="3100" dirty="0">
                <a:latin typeface="Times New Roman" pitchFamily="18" charset="0"/>
                <a:cs typeface="Times New Roman" pitchFamily="18" charset="0"/>
              </a:rPr>
              <a:t>Resolving the statuses of enterprises in privatisation has been unacceptably slow</a:t>
            </a:r>
            <a:endParaRPr lang="sr-Latn-CS" alt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544616"/>
          </a:xfrm>
        </p:spPr>
        <p:txBody>
          <a:bodyPr/>
          <a:lstStyle/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Increasing expenditures for the companies in privatization have become an enormous burden for Serbian public finance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 err="1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err="1">
                <a:latin typeface="Times New Roman" pitchFamily="18" charset="0"/>
                <a:cs typeface="Times New Roman" pitchFamily="18" charset="0"/>
              </a:rPr>
              <a:t>indirect</a:t>
            </a:r>
            <a:r>
              <a:rPr lang="en-GB" sz="1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(through evasion of payments to public enterprises, taxes, contributions etc)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Almost every year some new enterprise comes to depend on budget support for survival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Numerous enterprises survive thanks to the Development Fund loans, which they are not paying back (e.g. Železara Smederevo at the end of 2014, about 100 m Eur)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Resavica receives about 4 bn dinars from the budget every year, which is almost 10,000 Eur per workplace per year</a:t>
            </a: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state has been repaying the guaranteed loan of Galenika for several years, and many others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long neglect of this problem will lead to unplanned public expenditure increase in the upcoming period as well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445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Takeover of Petrohemija’s debt to NIS has been announced (85 m Eur) and the payment of RTB Bor’s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guaranteed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debt will definitely fall to the budget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2637</Words>
  <Application>Microsoft Office PowerPoint</Application>
  <PresentationFormat>On-screen Show (4:3)</PresentationFormat>
  <Paragraphs>248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1_Office Theme</vt:lpstr>
      <vt:lpstr>2_Office Theme</vt:lpstr>
      <vt:lpstr>Office Theme</vt:lpstr>
      <vt:lpstr>4_Office Theme</vt:lpstr>
      <vt:lpstr>3_Office Theme</vt:lpstr>
      <vt:lpstr>PowerPoint Presentation</vt:lpstr>
      <vt:lpstr>Fiscal consolidation and reforms are grinding to a halt and the objectives have not been met</vt:lpstr>
      <vt:lpstr>Where do we go from here: serious measures are necessary</vt:lpstr>
      <vt:lpstr>Public enterprise reform is crucial for success</vt:lpstr>
      <vt:lpstr>EPS’s other problems have also yet to be solved</vt:lpstr>
      <vt:lpstr>Srbijagas is by far the largest cost to the budget</vt:lpstr>
      <vt:lpstr>Reforms of Srbijagas have not even started</vt:lpstr>
      <vt:lpstr>Reforms in Železnice started, then paused</vt:lpstr>
      <vt:lpstr>Resolving the statuses of enterprises in privatisation has been unacceptably slow</vt:lpstr>
      <vt:lpstr>Fiscal measures insufficient for successful consolidation</vt:lpstr>
      <vt:lpstr>Public debt projections for the Republic of Serbia 2016-2018  1. State enterprise reform with salary and pension freeze (green) 2. No salary and pension freeze (blue) 3. No reform of public enterprises (red)</vt:lpstr>
      <vt:lpstr>There is a lack of decisiveness in resolving the status of enterprises in privatization </vt:lpstr>
      <vt:lpstr>In 2016, it is both necessary and possible to at least resolve the status of enterprises with 35,000 employees</vt:lpstr>
      <vt:lpstr>It is especially important to resolve the status of two groups of the remaining enterprises</vt:lpstr>
      <vt:lpstr>1. Strategic enterprises</vt:lpstr>
      <vt:lpstr>PowerPoint Presentation</vt:lpstr>
      <vt:lpstr>PowerPoint Presentation</vt:lpstr>
      <vt:lpstr>2. In addition to strategic enterprises, plans not known for other large enterprises as well</vt:lpstr>
      <vt:lpstr>Grey economy suppression</vt:lpstr>
      <vt:lpstr>Combating grey economy</vt:lpstr>
      <vt:lpstr>National grey economy suppression program</vt:lpstr>
      <vt:lpstr>Online fiscalisation</vt:lpstr>
      <vt:lpstr>Reform of Local Self Government Funding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Ana Vehovec</cp:lastModifiedBy>
  <cp:revision>242</cp:revision>
  <cp:lastPrinted>2016-03-02T09:07:51Z</cp:lastPrinted>
  <dcterms:created xsi:type="dcterms:W3CDTF">2014-10-24T08:04:53Z</dcterms:created>
  <dcterms:modified xsi:type="dcterms:W3CDTF">2016-03-14T11:07:41Z</dcterms:modified>
</cp:coreProperties>
</file>